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8D4C4A4-10AD-E441-84ED-9A9764EEA7AB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F2592BBB-5AF3-CE4F-B05D-F5CD156659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96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Unit #4</a:t>
            </a:r>
          </a:p>
          <a:p>
            <a:pPr>
              <a:buNone/>
            </a:pPr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4000" dirty="0" smtClean="0">
                <a:solidFill>
                  <a:srgbClr val="FFBA00"/>
                </a:solidFill>
                <a:latin typeface="Arial Rounded MT Bold"/>
                <a:cs typeface="Arial Rounded MT Bold"/>
              </a:rPr>
              <a:t>un 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err="1" smtClean="0">
                <a:solidFill>
                  <a:srgbClr val="FF6600"/>
                </a:solidFill>
                <a:latin typeface="Arial Rounded MT Bold"/>
                <a:cs typeface="Arial Rounded MT Bold"/>
              </a:rPr>
              <a:t>dem</a:t>
            </a:r>
            <a:r>
              <a:rPr lang="en-US" sz="4000" dirty="0" smtClean="0">
                <a:solidFill>
                  <a:srgbClr val="FF6600"/>
                </a:solidFill>
                <a:latin typeface="Arial Rounded MT Bold"/>
                <a:cs typeface="Arial Rounded MT Bold"/>
              </a:rPr>
              <a:t>/demo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gen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smtClean="0">
                <a:solidFill>
                  <a:schemeClr val="accent5"/>
                </a:solidFill>
                <a:latin typeface="Arial Rounded MT Bold"/>
                <a:cs typeface="Arial Rounded MT Bold"/>
              </a:rPr>
              <a:t>bio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smtClean="0">
                <a:solidFill>
                  <a:schemeClr val="accent1"/>
                </a:solidFill>
                <a:latin typeface="Arial Rounded MT Bold"/>
                <a:cs typeface="Arial Rounded MT Bold"/>
              </a:rPr>
              <a:t>gram/graph 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err="1" smtClean="0">
                <a:solidFill>
                  <a:srgbClr val="FFBA00"/>
                </a:solidFill>
                <a:latin typeface="Arial Rounded MT Bold"/>
                <a:cs typeface="Arial Rounded MT Bold"/>
              </a:rPr>
              <a:t>sci</a:t>
            </a:r>
            <a:r>
              <a:rPr lang="en-US" sz="4000" dirty="0" smtClean="0">
                <a:solidFill>
                  <a:srgbClr val="FFBA00"/>
                </a:solidFill>
                <a:latin typeface="Arial Rounded MT Bold"/>
                <a:cs typeface="Arial Rounded MT Bold"/>
              </a:rPr>
              <a:t> 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arch/</a:t>
            </a:r>
            <a:r>
              <a:rPr lang="en-US" sz="4000" dirty="0" err="1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arche</a:t>
            </a:r>
            <a:r>
              <a:rPr lang="en-US" sz="4000" dirty="0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 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bel</a:t>
            </a:r>
            <a:r>
              <a:rPr lang="en-US" sz="40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/bell 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smtClean="0">
                <a:solidFill>
                  <a:srgbClr val="990000"/>
                </a:solidFill>
                <a:latin typeface="Arial Rounded MT Bold"/>
                <a:cs typeface="Arial Rounded MT Bold"/>
              </a:rPr>
              <a:t>geo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err="1" smtClean="0">
                <a:solidFill>
                  <a:srgbClr val="528A02"/>
                </a:solidFill>
                <a:latin typeface="Arial Rounded MT Bold"/>
                <a:cs typeface="Arial Rounded MT Bold"/>
              </a:rPr>
              <a:t>fract/frag</a:t>
            </a:r>
            <a:r>
              <a:rPr lang="en-US" sz="4000" dirty="0" smtClean="0">
                <a:latin typeface="Arial Rounded MT Bold"/>
                <a:cs typeface="Arial Rounded MT Bold"/>
              </a:rPr>
              <a:t> .</a:t>
            </a:r>
            <a:endParaRPr 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10764" y="4582889"/>
            <a:ext cx="2475395" cy="170656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Rounded MT Bold"/>
                <a:cs typeface="Arial Rounded MT Bold"/>
              </a:rPr>
              <a:t>After 10 roots we will have a quiz!</a:t>
            </a:r>
            <a:endParaRPr lang="en-US" sz="3200" dirty="0">
              <a:latin typeface="Arial Rounded MT Bold"/>
              <a:cs typeface="Arial Rounded MT Bold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688" y="1017095"/>
            <a:ext cx="2559718" cy="3253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5900" dirty="0" smtClean="0">
                <a:latin typeface="Arial Rounded MT Bold"/>
                <a:cs typeface="Arial Rounded MT Bold"/>
              </a:rPr>
              <a:t>8. </a:t>
            </a:r>
            <a:r>
              <a:rPr lang="en-US" sz="5900" dirty="0" err="1" smtClean="0">
                <a:latin typeface="Arial Rounded MT Bold"/>
                <a:cs typeface="Arial Rounded MT Bold"/>
              </a:rPr>
              <a:t>Bel</a:t>
            </a:r>
            <a:r>
              <a:rPr lang="en-US" sz="5900" dirty="0" smtClean="0">
                <a:latin typeface="Arial Rounded MT Bold"/>
                <a:cs typeface="Arial Rounded MT Bold"/>
              </a:rPr>
              <a:t>/ Bell = war; fight</a:t>
            </a:r>
            <a:endParaRPr lang="en-US" sz="59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Belligerent 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bell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(fight)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ent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(full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of)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having war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Antebellum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ante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(before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bell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(war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 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um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a period of time before a war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6800" dirty="0" smtClean="0">
                <a:latin typeface="Arial Rounded MT Bold"/>
                <a:cs typeface="Arial Rounded MT Bold"/>
              </a:rPr>
              <a:t>9. Geo = earth</a:t>
            </a:r>
            <a:endParaRPr lang="en-US" sz="68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Geomorphic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29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geo</a:t>
            </a:r>
            <a:r>
              <a:rPr lang="en-US" sz="29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(earth</a:t>
            </a:r>
            <a:r>
              <a:rPr lang="en-US" sz="29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2900" dirty="0" smtClean="0">
                <a:latin typeface="Arial Rounded MT Bold"/>
                <a:cs typeface="Arial Rounded MT Bold"/>
              </a:rPr>
              <a:t> </a:t>
            </a:r>
            <a:r>
              <a:rPr lang="en-US" sz="29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morph</a:t>
            </a:r>
            <a:r>
              <a:rPr lang="en-US" sz="29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(shape</a:t>
            </a:r>
            <a:r>
              <a:rPr lang="en-US" sz="29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29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r>
              <a:rPr lang="en-US" sz="29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ic</a:t>
            </a:r>
            <a:r>
              <a:rPr lang="en-US" sz="29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(characteristic</a:t>
            </a:r>
            <a:r>
              <a:rPr lang="en-US" sz="29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of)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of, or like the earth, its shape, or its 	surface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Geometry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geo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(earth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metr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(measure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y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(result of) 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the mathematics for solids, surfaces, 	lines and angles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786923"/>
            <a:ext cx="9143999" cy="1504462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 Rounded MT Bold"/>
                <a:cs typeface="Arial Rounded MT Bold"/>
              </a:rPr>
              <a:t>10. </a:t>
            </a:r>
            <a:r>
              <a:rPr lang="en-US" sz="6000" dirty="0" err="1" smtClean="0">
                <a:latin typeface="Arial Rounded MT Bold"/>
                <a:cs typeface="Arial Rounded MT Bold"/>
              </a:rPr>
              <a:t>Fract</a:t>
            </a:r>
            <a:r>
              <a:rPr lang="en-US" sz="6000" dirty="0" smtClean="0">
                <a:latin typeface="Arial Rounded MT Bold"/>
                <a:cs typeface="Arial Rounded MT Bold"/>
              </a:rPr>
              <a:t> / </a:t>
            </a:r>
            <a:r>
              <a:rPr lang="en-US" sz="6000" dirty="0" err="1" smtClean="0">
                <a:latin typeface="Arial Rounded MT Bold"/>
                <a:cs typeface="Arial Rounded MT Bold"/>
              </a:rPr>
              <a:t>Frag</a:t>
            </a:r>
            <a:r>
              <a:rPr lang="en-US" sz="6000" dirty="0" smtClean="0">
                <a:latin typeface="Arial Rounded MT Bold"/>
                <a:cs typeface="Arial Rounded MT Bold"/>
              </a:rPr>
              <a:t> = break</a:t>
            </a:r>
            <a:endParaRPr lang="en-US" sz="60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Refractory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re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(again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frac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(break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ory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(characteristic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of)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stubborn; 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unmanagebale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Fracture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fract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(break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ure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(qualities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of)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the condition of being broken; </a:t>
            </a:r>
            <a:r>
              <a:rPr lang="en-US" sz="320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a break</a:t>
            </a:r>
            <a:endParaRPr lang="en-US" sz="320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8132" y="902525"/>
            <a:ext cx="5308600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219151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 Rounded MT Bold"/>
                <a:cs typeface="Arial Rounded MT Bold"/>
              </a:rPr>
              <a:t>Parts of a Word</a:t>
            </a:r>
            <a:endParaRPr lang="en-US" sz="60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4657" y="229335"/>
            <a:ext cx="6667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Rounded MT Bold"/>
                <a:cs typeface="Arial Rounded MT Bold"/>
              </a:rPr>
              <a:t>Roo</a:t>
            </a:r>
            <a:r>
              <a:rPr lang="en-US" dirty="0" smtClean="0">
                <a:latin typeface="Arial Rounded MT Bold"/>
                <a:cs typeface="Arial Rounded MT Bold"/>
              </a:rPr>
              <a:t>t </a:t>
            </a:r>
            <a:r>
              <a:rPr lang="en-US" dirty="0" err="1" smtClean="0"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dirty="0" smtClean="0">
                <a:latin typeface="Arial Rounded MT Bold"/>
                <a:cs typeface="Arial Rounded MT Bold"/>
                <a:sym typeface="Wingdings"/>
              </a:rPr>
              <a:t> </a:t>
            </a:r>
            <a:r>
              <a:rPr lang="en-US" dirty="0" smtClean="0">
                <a:latin typeface="Arial Rounded MT Bold"/>
                <a:cs typeface="Arial Rounded MT Bold"/>
              </a:rPr>
              <a:t>A root and base word is a single word that cannot be broken into smaller words or words parts. Root words are words from which many other words are formed </a:t>
            </a:r>
          </a:p>
          <a:p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9768" y="1852322"/>
            <a:ext cx="15983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Rounded MT Bold"/>
                <a:cs typeface="Arial Rounded MT Bold"/>
              </a:rPr>
              <a:t>Prefix</a:t>
            </a:r>
            <a:r>
              <a:rPr lang="en-US" dirty="0" smtClean="0">
                <a:latin typeface="Arial Rounded MT Bold"/>
                <a:cs typeface="Arial Rounded MT Bold"/>
              </a:rPr>
              <a:t> </a:t>
            </a:r>
            <a:r>
              <a:rPr lang="en-US" dirty="0" err="1" smtClean="0"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dirty="0" smtClean="0">
                <a:latin typeface="Arial Rounded MT Bold"/>
                <a:cs typeface="Arial Rounded MT Bold"/>
                <a:sym typeface="Wingdings"/>
              </a:rPr>
              <a:t> </a:t>
            </a:r>
            <a:r>
              <a:rPr lang="en-US" dirty="0" smtClean="0">
                <a:latin typeface="Arial Rounded MT Bold"/>
                <a:cs typeface="Arial Rounded MT Bold"/>
              </a:rPr>
              <a:t>= a word part added to the beginning of a root word that changes it meaning </a:t>
            </a:r>
            <a:r>
              <a:rPr lang="en-US" dirty="0" smtClean="0">
                <a:latin typeface="Arial Rounded MT Bold"/>
                <a:cs typeface="Arial Rounded MT Bold"/>
                <a:sym typeface="Wingdings"/>
              </a:rPr>
              <a:t> 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36732" y="1852322"/>
            <a:ext cx="1588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/>
                <a:cs typeface="Arial Rounded MT Bold"/>
              </a:rPr>
              <a:t>Suffix </a:t>
            </a:r>
            <a:r>
              <a:rPr lang="en-US" dirty="0" err="1" smtClean="0"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dirty="0" smtClean="0">
                <a:latin typeface="Arial Rounded MT Bold"/>
                <a:cs typeface="Arial Rounded MT Bold"/>
                <a:sym typeface="Wingdings"/>
              </a:rPr>
              <a:t> </a:t>
            </a:r>
            <a:r>
              <a:rPr lang="en-US" dirty="0" smtClean="0">
                <a:latin typeface="Arial Rounded MT Bold"/>
                <a:cs typeface="Arial Rounded MT Bold"/>
              </a:rPr>
              <a:t>A word part added to the end of a root word that changes its meaning </a:t>
            </a:r>
            <a:r>
              <a:rPr lang="en-US" dirty="0" smtClean="0">
                <a:latin typeface="Arial Rounded MT Bold"/>
                <a:cs typeface="Arial Rounded MT Bold"/>
                <a:sym typeface="Wingdings"/>
              </a:rPr>
              <a:t> </a:t>
            </a:r>
            <a:endParaRPr lang="en-US" dirty="0">
              <a:latin typeface="Arial Rounded MT Bold"/>
              <a:cs typeface="Arial Rounded MT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6800" dirty="0" smtClean="0">
                <a:latin typeface="Arial Rounded MT Bold"/>
                <a:cs typeface="Arial Rounded MT Bold"/>
              </a:rPr>
              <a:t>1. Un = not</a:t>
            </a:r>
            <a:endParaRPr lang="en-US" sz="68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Unarm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un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(not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arm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(to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arm)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to get rid of weapons or ammunition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Unconscious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un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(not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con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(with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sci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(knowledge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)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ous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(full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 of)</a:t>
            </a: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not mentally aware (passed out)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 Rounded MT Bold"/>
                <a:cs typeface="Arial Rounded MT Bold"/>
              </a:rPr>
              <a:t>2. </a:t>
            </a:r>
            <a:r>
              <a:rPr lang="en-US" sz="6000" dirty="0" err="1" smtClean="0">
                <a:latin typeface="Arial Rounded MT Bold"/>
                <a:cs typeface="Arial Rounded MT Bold"/>
              </a:rPr>
              <a:t>dem</a:t>
            </a:r>
            <a:r>
              <a:rPr lang="en-US" sz="6000" dirty="0" smtClean="0">
                <a:latin typeface="Arial Rounded MT Bold"/>
                <a:cs typeface="Arial Rounded MT Bold"/>
              </a:rPr>
              <a:t>/demo = people</a:t>
            </a:r>
            <a:endParaRPr lang="en-US" sz="60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Democracy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demo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(people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crac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(rule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y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(result of)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chemeClr val="accent4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rule of the people; leaders are voted for/ 	elected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Demographics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27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demo</a:t>
            </a:r>
            <a:r>
              <a:rPr lang="en-US" sz="27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(people</a:t>
            </a:r>
            <a:r>
              <a:rPr lang="en-US" sz="27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2700" dirty="0" smtClean="0">
                <a:latin typeface="Arial Rounded MT Bold"/>
                <a:cs typeface="Arial Rounded MT Bold"/>
              </a:rPr>
              <a:t> </a:t>
            </a:r>
            <a:r>
              <a:rPr lang="en-US" sz="27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graph</a:t>
            </a:r>
            <a:r>
              <a:rPr lang="en-US" sz="27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(record</a:t>
            </a:r>
            <a:r>
              <a:rPr lang="en-US" sz="27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 </a:t>
            </a:r>
            <a:r>
              <a:rPr lang="en-US" sz="27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ic</a:t>
            </a:r>
            <a:r>
              <a:rPr lang="en-US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(characteristics</a:t>
            </a: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 of ) </a:t>
            </a:r>
            <a:r>
              <a:rPr lang="en-US" sz="27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s</a:t>
            </a:r>
            <a:endParaRPr lang="en-US" sz="2700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statistics about people in a given 	country/area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Arial Rounded MT Bold"/>
                <a:cs typeface="Arial Rounded MT Bold"/>
              </a:rPr>
              <a:t>3. Gen = start / birth OR race / family</a:t>
            </a:r>
            <a:endParaRPr lang="en-US" sz="48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genocide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gen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(start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cide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(kill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the systematic killing of a group 	(cultural, racial or political) 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Genealogy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gen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(birth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olog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study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of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y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(result of) 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tracking your family’s history; family tree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6800" dirty="0" smtClean="0">
                <a:latin typeface="Arial Rounded MT Bold"/>
                <a:cs typeface="Arial Rounded MT Bold"/>
              </a:rPr>
              <a:t>4. Bio = life</a:t>
            </a:r>
            <a:endParaRPr lang="en-US" sz="68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Biosphere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bio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(life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sphere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(circle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the region of earth (plus its outer 	atmosphere that supports life)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Biography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bio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(life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graph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(writing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y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(result of) 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a written account of someone’s life 	(written by someone else)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4500" dirty="0" smtClean="0">
                <a:latin typeface="Arial Rounded MT Bold"/>
                <a:cs typeface="Arial Rounded MT Bold"/>
              </a:rPr>
              <a:t>5.Gram/graph = record; write</a:t>
            </a:r>
            <a:endParaRPr lang="en-US" sz="45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Telegram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tele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(distance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gram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(write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communication transmitted by wires that 	can travel a long distance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Phonograph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phono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(sound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graph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(record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A machine that reproduces sound from a 	disc (record player)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5100" dirty="0" smtClean="0">
                <a:latin typeface="Arial Rounded MT Bold"/>
                <a:cs typeface="Arial Rounded MT Bold"/>
              </a:rPr>
              <a:t>6.Sci = know / knowledge</a:t>
            </a:r>
            <a:endParaRPr lang="en-US" sz="51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Conscious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con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(with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sci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(know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ous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(full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of)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Aware; awake; understanding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Omniscient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omni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(all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sci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(know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ent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(full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 of)</a:t>
            </a: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knowing everything there is to know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5000" dirty="0" smtClean="0">
                <a:latin typeface="Arial Rounded MT Bold"/>
                <a:cs typeface="Arial Rounded MT Bold"/>
              </a:rPr>
              <a:t>7. Arch / </a:t>
            </a:r>
            <a:r>
              <a:rPr lang="en-US" sz="5000" dirty="0" err="1" smtClean="0">
                <a:latin typeface="Arial Rounded MT Bold"/>
                <a:cs typeface="Arial Rounded MT Bold"/>
              </a:rPr>
              <a:t>archae</a:t>
            </a:r>
            <a:r>
              <a:rPr lang="en-US" sz="5000" dirty="0" smtClean="0">
                <a:latin typeface="Arial Rounded MT Bold"/>
                <a:cs typeface="Arial Rounded MT Bold"/>
              </a:rPr>
              <a:t> </a:t>
            </a:r>
            <a:r>
              <a:rPr lang="en-US" sz="5000" dirty="0" smtClean="0">
                <a:latin typeface="Arial Rounded MT Bold"/>
                <a:cs typeface="Arial Rounded MT Bold"/>
              </a:rPr>
              <a:t>= </a:t>
            </a:r>
            <a:br>
              <a:rPr lang="en-US" sz="5000" dirty="0" smtClean="0">
                <a:latin typeface="Arial Rounded MT Bold"/>
                <a:cs typeface="Arial Rounded MT Bold"/>
              </a:rPr>
            </a:br>
            <a:r>
              <a:rPr lang="en-US" sz="5000" dirty="0" smtClean="0">
                <a:latin typeface="Arial Rounded MT Bold"/>
                <a:cs typeface="Arial Rounded MT Bold"/>
              </a:rPr>
              <a:t>rule; law; ancient</a:t>
            </a:r>
            <a:endParaRPr lang="en-US" sz="50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Archaic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archa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ancient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ic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(characteristic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of)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that which is very old (possibly out of 	date)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Archaeology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archae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ancient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ology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(study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of)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 the study of ancient civilizations (digging 	in the earth to find artifacts)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10</TotalTime>
  <Words>699</Words>
  <Application>Microsoft Macintosh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Spectrum</vt:lpstr>
      <vt:lpstr>After 10 roots we will have a quiz!</vt:lpstr>
      <vt:lpstr>Parts of a Word</vt:lpstr>
      <vt:lpstr>1. Un = not</vt:lpstr>
      <vt:lpstr>2. dem/demo = people</vt:lpstr>
      <vt:lpstr>3. Gen = start / birth OR race / family</vt:lpstr>
      <vt:lpstr>4. Bio = life</vt:lpstr>
      <vt:lpstr>5.Gram/graph = record; write</vt:lpstr>
      <vt:lpstr>6.Sci = know / knowledge</vt:lpstr>
      <vt:lpstr>7. Arch / archae =  rule; law; ancient</vt:lpstr>
      <vt:lpstr>8. Bel/ Bell = war; fight</vt:lpstr>
      <vt:lpstr>9. Geo = earth</vt:lpstr>
      <vt:lpstr>10. Fract / Frag = break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10 roots we will have a quiz!</dc:title>
  <dc:creator>Ashley Bertrand</dc:creator>
  <cp:lastModifiedBy>Ashley Bertrand</cp:lastModifiedBy>
  <cp:revision>4</cp:revision>
  <dcterms:created xsi:type="dcterms:W3CDTF">2015-10-18T19:30:21Z</dcterms:created>
  <dcterms:modified xsi:type="dcterms:W3CDTF">2015-10-18T19:37:44Z</dcterms:modified>
</cp:coreProperties>
</file>