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slideLayouts/slideLayout16.xml" ContentType="application/vnd.openxmlformats-officedocument.presentationml.slideLayout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8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7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28D4C4A4-10AD-E441-84ED-9A9764EEA7AB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96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Unit #3</a:t>
            </a:r>
          </a:p>
          <a:p>
            <a:pPr>
              <a:buNone/>
            </a:pPr>
            <a:r>
              <a:rPr lang="en-US" sz="4000" dirty="0" smtClean="0">
                <a:latin typeface="Arial Rounded MT Bold"/>
                <a:cs typeface="Arial Rounded MT Bold"/>
              </a:rPr>
              <a:t>	</a:t>
            </a:r>
            <a:r>
              <a:rPr lang="en-US" sz="4000" dirty="0" err="1" smtClean="0">
                <a:solidFill>
                  <a:srgbClr val="FFBA00"/>
                </a:solidFill>
                <a:latin typeface="Arial Rounded MT Bold"/>
                <a:cs typeface="Arial Rounded MT Bold"/>
              </a:rPr>
              <a:t>Peri</a:t>
            </a:r>
            <a:r>
              <a:rPr lang="en-US" sz="4000" dirty="0" smtClean="0">
                <a:solidFill>
                  <a:srgbClr val="FFBA00"/>
                </a:solidFill>
                <a:latin typeface="Arial Rounded MT Bold"/>
                <a:cs typeface="Arial Rounded MT Bold"/>
              </a:rPr>
              <a:t> </a:t>
            </a:r>
            <a:r>
              <a:rPr lang="en-US" sz="4000" dirty="0" smtClean="0">
                <a:latin typeface="Arial Rounded MT Bold"/>
                <a:cs typeface="Arial Rounded MT Bold"/>
              </a:rPr>
              <a:t>. </a:t>
            </a:r>
            <a:r>
              <a:rPr lang="en-US" sz="4000" dirty="0" smtClean="0">
                <a:solidFill>
                  <a:srgbClr val="FF6600"/>
                </a:solidFill>
                <a:latin typeface="Arial Rounded MT Bold"/>
                <a:cs typeface="Arial Rounded MT Bold"/>
              </a:rPr>
              <a:t>Aqua</a:t>
            </a:r>
            <a:r>
              <a:rPr lang="en-US" sz="4000" dirty="0" smtClean="0">
                <a:latin typeface="Arial Rounded MT Bold"/>
                <a:cs typeface="Arial Rounded MT Bold"/>
              </a:rPr>
              <a:t> . </a:t>
            </a:r>
            <a:r>
              <a:rPr lang="en-US" sz="40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Retro</a:t>
            </a:r>
            <a:r>
              <a:rPr lang="en-US" sz="4000" dirty="0" smtClean="0">
                <a:latin typeface="Arial Rounded MT Bold"/>
                <a:cs typeface="Arial Rounded MT Bold"/>
              </a:rPr>
              <a:t> . </a:t>
            </a:r>
            <a:r>
              <a:rPr lang="en-US" sz="4000" dirty="0" smtClean="0">
                <a:solidFill>
                  <a:schemeClr val="accent5"/>
                </a:solidFill>
                <a:latin typeface="Arial Rounded MT Bold"/>
                <a:cs typeface="Arial Rounded MT Bold"/>
              </a:rPr>
              <a:t>Cede / </a:t>
            </a:r>
            <a:r>
              <a:rPr lang="en-US" sz="4000" dirty="0" err="1" smtClean="0">
                <a:solidFill>
                  <a:schemeClr val="accent5"/>
                </a:solidFill>
                <a:latin typeface="Arial Rounded MT Bold"/>
                <a:cs typeface="Arial Rounded MT Bold"/>
              </a:rPr>
              <a:t>Ceed</a:t>
            </a:r>
            <a:r>
              <a:rPr lang="en-US" sz="4000" dirty="0" smtClean="0">
                <a:solidFill>
                  <a:schemeClr val="accent5"/>
                </a:solidFill>
                <a:latin typeface="Arial Rounded MT Bold"/>
                <a:cs typeface="Arial Rounded MT Bold"/>
              </a:rPr>
              <a:t> / </a:t>
            </a:r>
            <a:r>
              <a:rPr lang="en-US" sz="4000" dirty="0" err="1" smtClean="0">
                <a:solidFill>
                  <a:schemeClr val="accent5"/>
                </a:solidFill>
                <a:latin typeface="Arial Rounded MT Bold"/>
                <a:cs typeface="Arial Rounded MT Bold"/>
              </a:rPr>
              <a:t>Cess</a:t>
            </a:r>
            <a:r>
              <a:rPr lang="en-US" sz="4000" dirty="0" smtClean="0">
                <a:latin typeface="Arial Rounded MT Bold"/>
                <a:cs typeface="Arial Rounded MT Bold"/>
              </a:rPr>
              <a:t> . </a:t>
            </a:r>
            <a:r>
              <a:rPr lang="en-US" sz="4000" dirty="0" smtClean="0">
                <a:solidFill>
                  <a:schemeClr val="accent1"/>
                </a:solidFill>
                <a:latin typeface="Arial Rounded MT Bold"/>
                <a:cs typeface="Arial Rounded MT Bold"/>
              </a:rPr>
              <a:t>Pro</a:t>
            </a:r>
            <a:r>
              <a:rPr lang="en-US" sz="4000" dirty="0" smtClean="0">
                <a:latin typeface="Arial Rounded MT Bold"/>
                <a:cs typeface="Arial Rounded MT Bold"/>
              </a:rPr>
              <a:t>.  </a:t>
            </a:r>
            <a:r>
              <a:rPr lang="en-US" sz="4000" dirty="0" smtClean="0">
                <a:solidFill>
                  <a:srgbClr val="FFBA00"/>
                </a:solidFill>
                <a:latin typeface="Arial Rounded MT Bold"/>
                <a:cs typeface="Arial Rounded MT Bold"/>
              </a:rPr>
              <a:t>Trans </a:t>
            </a:r>
            <a:r>
              <a:rPr lang="en-US" sz="4000" dirty="0" smtClean="0">
                <a:latin typeface="Arial Rounded MT Bold"/>
                <a:cs typeface="Arial Rounded MT Bold"/>
              </a:rPr>
              <a:t>. </a:t>
            </a:r>
            <a:r>
              <a:rPr lang="en-US" sz="4000" dirty="0" err="1" smtClean="0">
                <a:solidFill>
                  <a:schemeClr val="accent2"/>
                </a:solidFill>
                <a:latin typeface="Arial Rounded MT Bold"/>
                <a:cs typeface="Arial Rounded MT Bold"/>
              </a:rPr>
              <a:t>Bene</a:t>
            </a:r>
            <a:r>
              <a:rPr lang="en-US" sz="4000" dirty="0" smtClean="0">
                <a:solidFill>
                  <a:schemeClr val="accent2"/>
                </a:solidFill>
                <a:latin typeface="Arial Rounded MT Bold"/>
                <a:cs typeface="Arial Rounded MT Bold"/>
              </a:rPr>
              <a:t> </a:t>
            </a:r>
            <a:r>
              <a:rPr lang="en-US" sz="4000" dirty="0" smtClean="0">
                <a:latin typeface="Arial Rounded MT Bold"/>
                <a:cs typeface="Arial Rounded MT Bold"/>
              </a:rPr>
              <a:t>. </a:t>
            </a:r>
            <a:r>
              <a:rPr lang="en-US" sz="40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Multi </a:t>
            </a:r>
            <a:r>
              <a:rPr lang="en-US" sz="4000" dirty="0" smtClean="0">
                <a:latin typeface="Arial Rounded MT Bold"/>
                <a:cs typeface="Arial Rounded MT Bold"/>
              </a:rPr>
              <a:t>. </a:t>
            </a:r>
            <a:r>
              <a:rPr lang="en-US" sz="4000" dirty="0" smtClean="0">
                <a:solidFill>
                  <a:srgbClr val="990000"/>
                </a:solidFill>
                <a:latin typeface="Arial Rounded MT Bold"/>
                <a:cs typeface="Arial Rounded MT Bold"/>
              </a:rPr>
              <a:t>Fleet / Flux</a:t>
            </a:r>
            <a:r>
              <a:rPr lang="en-US" sz="4000" dirty="0" smtClean="0">
                <a:latin typeface="Arial Rounded MT Bold"/>
                <a:cs typeface="Arial Rounded MT Bold"/>
              </a:rPr>
              <a:t> . </a:t>
            </a:r>
            <a:r>
              <a:rPr lang="en-US" sz="4000" dirty="0" smtClean="0">
                <a:solidFill>
                  <a:srgbClr val="528A02"/>
                </a:solidFill>
                <a:latin typeface="Arial Rounded MT Bold"/>
                <a:cs typeface="Arial Rounded MT Bold"/>
              </a:rPr>
              <a:t>Para</a:t>
            </a:r>
            <a:r>
              <a:rPr lang="en-US" sz="4000" dirty="0" smtClean="0">
                <a:latin typeface="Arial Rounded MT Bold"/>
                <a:cs typeface="Arial Rounded MT Bold"/>
              </a:rPr>
              <a:t> .</a:t>
            </a:r>
            <a:endParaRPr lang="en-US" sz="4000" dirty="0">
              <a:latin typeface="Arial Rounded MT Bold"/>
              <a:cs typeface="Arial Rounded MT Bold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10764" y="4582889"/>
            <a:ext cx="2475395" cy="1706563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 Rounded MT Bold"/>
                <a:cs typeface="Arial Rounded MT Bold"/>
              </a:rPr>
              <a:t>After 10 roots we will have a quiz!</a:t>
            </a:r>
            <a:endParaRPr lang="en-US" sz="3200" dirty="0">
              <a:latin typeface="Arial Rounded MT Bold"/>
              <a:cs typeface="Arial Rounded MT Bold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688" y="1017095"/>
            <a:ext cx="2559718" cy="32531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6800" dirty="0" smtClean="0">
                <a:latin typeface="Arial Rounded MT Bold"/>
                <a:cs typeface="Arial Rounded MT Bold"/>
              </a:rPr>
              <a:t>8. Multi = Many</a:t>
            </a:r>
            <a:endParaRPr lang="en-US" sz="68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Multilateral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multi 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(many)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later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(sides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 </a:t>
            </a:r>
            <a:r>
              <a:rPr lang="en-US" sz="32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al 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(related to)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endParaRPr lang="en-US" sz="3200" dirty="0" smtClean="0">
              <a:solidFill>
                <a:srgbClr val="99CC0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 an object that has many sides</a:t>
            </a:r>
            <a:endParaRPr lang="en-US" sz="3200" dirty="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Multiple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multi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(many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ple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(fold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endParaRPr lang="en-US" sz="3200" dirty="0" smtClean="0">
              <a:solidFill>
                <a:srgbClr val="99CC0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 more than one part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latin typeface="Arial Rounded MT Bold"/>
              <a:cs typeface="Arial Rounded MT Bold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Arial Rounded MT Bold"/>
                <a:cs typeface="Arial Rounded MT Bold"/>
              </a:rPr>
              <a:t>9. </a:t>
            </a:r>
            <a:r>
              <a:rPr lang="en-US" sz="6000" dirty="0" err="1" smtClean="0">
                <a:latin typeface="Arial Rounded MT Bold"/>
                <a:cs typeface="Arial Rounded MT Bold"/>
              </a:rPr>
              <a:t>Flect</a:t>
            </a:r>
            <a:r>
              <a:rPr lang="en-US" sz="6000" dirty="0" smtClean="0">
                <a:latin typeface="Arial Rounded MT Bold"/>
                <a:cs typeface="Arial Rounded MT Bold"/>
              </a:rPr>
              <a:t> / Flux = Bend</a:t>
            </a:r>
            <a:endParaRPr lang="en-US" sz="60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Reflect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re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(back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; again)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flect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(bend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endParaRPr lang="en-US" sz="3200" dirty="0" smtClean="0">
              <a:solidFill>
                <a:srgbClr val="99CC0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 something that bends back (sunlight; reflection)</a:t>
            </a:r>
            <a:endParaRPr lang="en-US" sz="3200" dirty="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Deflect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de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(down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flect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(bend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endParaRPr lang="en-US" sz="3200" dirty="0" smtClean="0">
              <a:solidFill>
                <a:srgbClr val="99CC0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 the swerve or turn a side; bend away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latin typeface="Arial Rounded MT Bold"/>
              <a:cs typeface="Arial Rounded MT Bold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5000" dirty="0" smtClean="0">
                <a:latin typeface="Arial Rounded MT Bold"/>
                <a:cs typeface="Arial Rounded MT Bold"/>
              </a:rPr>
              <a:t>10. Para = Beside; Beyond</a:t>
            </a:r>
            <a:endParaRPr lang="en-US" sz="50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Paralegal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para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(beside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leg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(law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al 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(related to)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endParaRPr lang="en-US" sz="3200" dirty="0" smtClean="0">
              <a:solidFill>
                <a:srgbClr val="99CC0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 an assistant to a lawyer / law firm</a:t>
            </a:r>
            <a:endParaRPr lang="en-US" sz="3200" dirty="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Paranormal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para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(beyond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norm 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(standard / usual) 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al 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(related to)</a:t>
            </a:r>
            <a:endParaRPr lang="en-US" sz="3200" dirty="0" smtClean="0">
              <a:solidFill>
                <a:srgbClr val="99CC0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 Beyond what is normal  or expected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latin typeface="Arial Rounded MT Bold"/>
              <a:cs typeface="Arial Rounded MT Bold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28132" y="902525"/>
            <a:ext cx="5308600" cy="391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219151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ial Rounded MT Bold"/>
                <a:cs typeface="Arial Rounded MT Bold"/>
              </a:rPr>
              <a:t>Parts of a Word</a:t>
            </a:r>
            <a:endParaRPr lang="en-US" sz="60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34657" y="229335"/>
            <a:ext cx="66675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 Rounded MT Bold"/>
                <a:cs typeface="Arial Rounded MT Bold"/>
              </a:rPr>
              <a:t>Roo</a:t>
            </a:r>
            <a:r>
              <a:rPr lang="en-US" dirty="0" smtClean="0">
                <a:latin typeface="Arial Rounded MT Bold"/>
                <a:cs typeface="Arial Rounded MT Bold"/>
              </a:rPr>
              <a:t>t </a:t>
            </a:r>
            <a:r>
              <a:rPr lang="en-US" dirty="0" err="1" smtClean="0"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dirty="0" smtClean="0">
                <a:latin typeface="Arial Rounded MT Bold"/>
                <a:cs typeface="Arial Rounded MT Bold"/>
                <a:sym typeface="Wingdings"/>
              </a:rPr>
              <a:t> </a:t>
            </a:r>
            <a:r>
              <a:rPr lang="en-US" dirty="0" smtClean="0">
                <a:latin typeface="Arial Rounded MT Bold"/>
                <a:cs typeface="Arial Rounded MT Bold"/>
              </a:rPr>
              <a:t>A root and base word is a single word that cannot be broken into smaller words or words parts. Root words are words from which many other words are formed </a:t>
            </a:r>
          </a:p>
          <a:p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29768" y="1852322"/>
            <a:ext cx="15983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 Rounded MT Bold"/>
                <a:cs typeface="Arial Rounded MT Bold"/>
              </a:rPr>
              <a:t>Prefix</a:t>
            </a:r>
            <a:r>
              <a:rPr lang="en-US" dirty="0" smtClean="0">
                <a:latin typeface="Arial Rounded MT Bold"/>
                <a:cs typeface="Arial Rounded MT Bold"/>
              </a:rPr>
              <a:t> </a:t>
            </a:r>
            <a:r>
              <a:rPr lang="en-US" dirty="0" err="1" smtClean="0"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dirty="0" smtClean="0">
                <a:latin typeface="Arial Rounded MT Bold"/>
                <a:cs typeface="Arial Rounded MT Bold"/>
                <a:sym typeface="Wingdings"/>
              </a:rPr>
              <a:t> </a:t>
            </a:r>
            <a:r>
              <a:rPr lang="en-US" dirty="0" smtClean="0">
                <a:latin typeface="Arial Rounded MT Bold"/>
                <a:cs typeface="Arial Rounded MT Bold"/>
              </a:rPr>
              <a:t>= a word part added to the beginning of a root word that changes it meaning </a:t>
            </a:r>
            <a:r>
              <a:rPr lang="en-US" dirty="0" smtClean="0">
                <a:latin typeface="Arial Rounded MT Bold"/>
                <a:cs typeface="Arial Rounded MT Bold"/>
                <a:sym typeface="Wingdings"/>
              </a:rPr>
              <a:t> </a:t>
            </a:r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36732" y="1852322"/>
            <a:ext cx="15889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/>
                <a:cs typeface="Arial Rounded MT Bold"/>
              </a:rPr>
              <a:t>Suffix </a:t>
            </a:r>
            <a:r>
              <a:rPr lang="en-US" dirty="0" err="1" smtClean="0"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dirty="0" smtClean="0">
                <a:latin typeface="Arial Rounded MT Bold"/>
                <a:cs typeface="Arial Rounded MT Bold"/>
                <a:sym typeface="Wingdings"/>
              </a:rPr>
              <a:t> </a:t>
            </a:r>
            <a:r>
              <a:rPr lang="en-US" dirty="0" smtClean="0">
                <a:latin typeface="Arial Rounded MT Bold"/>
                <a:cs typeface="Arial Rounded MT Bold"/>
              </a:rPr>
              <a:t>A word part added to the end of a root word that changes its meaning </a:t>
            </a:r>
            <a:r>
              <a:rPr lang="en-US" dirty="0" smtClean="0">
                <a:latin typeface="Arial Rounded MT Bold"/>
                <a:cs typeface="Arial Rounded MT Bold"/>
                <a:sym typeface="Wingdings"/>
              </a:rPr>
              <a:t> </a:t>
            </a:r>
            <a:endParaRPr lang="en-US" dirty="0">
              <a:latin typeface="Arial Rounded MT Bold"/>
              <a:cs typeface="Arial Rounded MT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6800" dirty="0" smtClean="0">
                <a:latin typeface="Arial Rounded MT Bold"/>
                <a:cs typeface="Arial Rounded MT Bold"/>
              </a:rPr>
              <a:t>1. </a:t>
            </a:r>
            <a:r>
              <a:rPr lang="en-US" sz="6800" dirty="0" err="1" smtClean="0">
                <a:latin typeface="Arial Rounded MT Bold"/>
                <a:cs typeface="Arial Rounded MT Bold"/>
              </a:rPr>
              <a:t>Peri</a:t>
            </a:r>
            <a:r>
              <a:rPr lang="en-US" sz="6800" dirty="0" smtClean="0">
                <a:latin typeface="Arial Rounded MT Bold"/>
                <a:cs typeface="Arial Rounded MT Bold"/>
              </a:rPr>
              <a:t> = around</a:t>
            </a:r>
            <a:endParaRPr lang="en-US" sz="68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Periscope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peri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(around)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scope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look;see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endParaRPr lang="en-US" sz="32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 a submarine device that allows sailors to look in a complete circle</a:t>
            </a:r>
            <a:endParaRPr lang="en-US" sz="3200" dirty="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Periphery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Peri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(around)</a:t>
            </a:r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pher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(carry) 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y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/>
                <a:cs typeface="Arial Rounded MT Bold"/>
              </a:rPr>
              <a:t>(result of) </a:t>
            </a: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 an area beyond a specific location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latin typeface="Arial Rounded MT Bold"/>
              <a:cs typeface="Arial Rounded MT Bold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6100" dirty="0" smtClean="0">
                <a:latin typeface="Arial Rounded MT Bold"/>
                <a:cs typeface="Arial Rounded MT Bold"/>
              </a:rPr>
              <a:t>2. </a:t>
            </a:r>
            <a:r>
              <a:rPr lang="en-US" sz="6100" dirty="0" err="1" smtClean="0">
                <a:latin typeface="Arial Rounded MT Bold"/>
                <a:cs typeface="Arial Rounded MT Bold"/>
              </a:rPr>
              <a:t>Aqu</a:t>
            </a:r>
            <a:r>
              <a:rPr lang="en-US" sz="6100" dirty="0" smtClean="0">
                <a:latin typeface="Arial Rounded MT Bold"/>
                <a:cs typeface="Arial Rounded MT Bold"/>
              </a:rPr>
              <a:t> / Aqua = Water</a:t>
            </a:r>
            <a:endParaRPr lang="en-US" sz="61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Aquarium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aqua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(water)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rium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(place where)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endParaRPr lang="en-US" sz="32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 a large area in which water and sea animals are confined so people can see them</a:t>
            </a:r>
            <a:endParaRPr lang="en-US" sz="3200" dirty="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Aquaduct</a:t>
            </a:r>
            <a:endParaRPr lang="en-US" sz="32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aqua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(water)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duct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(to lead) </a:t>
            </a:r>
            <a:endParaRPr lang="en-US" sz="3200" dirty="0" smtClean="0">
              <a:solidFill>
                <a:srgbClr val="99CC0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 a place where water flows in a  controlled way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latin typeface="Arial Rounded MT Bold"/>
              <a:cs typeface="Arial Rounded MT Bold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latin typeface="Arial Rounded MT Bold"/>
                <a:cs typeface="Arial Rounded MT Bold"/>
              </a:rPr>
              <a:t>3. Retro = Back (in time) </a:t>
            </a:r>
            <a:endParaRPr lang="en-US" sz="54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Retroactive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retro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(back)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act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(to act; to do)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 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ive</a:t>
            </a:r>
            <a:r>
              <a:rPr lang="en-US" sz="32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/>
                <a:cs typeface="Arial Rounded MT Bold"/>
              </a:rPr>
              <a:t>(-)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 applying a change to make it count at an </a:t>
            </a:r>
            <a:r>
              <a:rPr lang="en-US" sz="320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earlier time</a:t>
            </a:r>
            <a:endParaRPr lang="en-US" sz="320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Retrospect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retro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(back)</a:t>
            </a:r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spect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look;see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 </a:t>
            </a:r>
            <a:endParaRPr lang="en-US" sz="3200" dirty="0" smtClean="0">
              <a:solidFill>
                <a:srgbClr val="99CC0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 to look back in the past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latin typeface="Arial Rounded MT Bold"/>
              <a:cs typeface="Arial Rounded MT Bold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5800" dirty="0" smtClean="0">
                <a:latin typeface="Arial Rounded MT Bold"/>
                <a:cs typeface="Arial Rounded MT Bold"/>
              </a:rPr>
              <a:t>4. Cede/</a:t>
            </a:r>
            <a:r>
              <a:rPr lang="en-US" sz="5800" dirty="0" err="1" smtClean="0">
                <a:latin typeface="Arial Rounded MT Bold"/>
                <a:cs typeface="Arial Rounded MT Bold"/>
              </a:rPr>
              <a:t>ceed</a:t>
            </a:r>
            <a:r>
              <a:rPr lang="en-US" sz="5800" dirty="0" smtClean="0">
                <a:latin typeface="Arial Rounded MT Bold"/>
                <a:cs typeface="Arial Rounded MT Bold"/>
              </a:rPr>
              <a:t>/</a:t>
            </a:r>
            <a:r>
              <a:rPr lang="en-US" sz="5800" dirty="0" err="1" smtClean="0">
                <a:latin typeface="Arial Rounded MT Bold"/>
                <a:cs typeface="Arial Rounded MT Bold"/>
              </a:rPr>
              <a:t>ces</a:t>
            </a:r>
            <a:r>
              <a:rPr lang="en-US" sz="5800" dirty="0" smtClean="0">
                <a:latin typeface="Arial Rounded MT Bold"/>
                <a:cs typeface="Arial Rounded MT Bold"/>
              </a:rPr>
              <a:t> = Go</a:t>
            </a:r>
            <a:endParaRPr lang="en-US" sz="58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Recede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re 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(back)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cede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(go)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endParaRPr lang="en-US" sz="32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 to go back or away from a certain place</a:t>
            </a:r>
            <a:endParaRPr lang="en-US" sz="3200" dirty="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Procession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pro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(forward)</a:t>
            </a:r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cess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(go) </a:t>
            </a:r>
            <a:r>
              <a:rPr lang="en-US" sz="32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ion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(act of)  </a:t>
            </a:r>
            <a:endParaRPr lang="en-US" sz="3200" dirty="0" smtClean="0">
              <a:solidFill>
                <a:srgbClr val="99CC0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 the act of going forward – a parade 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latin typeface="Arial Rounded MT Bold"/>
              <a:cs typeface="Arial Rounded MT Bold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5800" dirty="0" smtClean="0">
                <a:latin typeface="Arial Rounded MT Bold"/>
                <a:cs typeface="Arial Rounded MT Bold"/>
              </a:rPr>
              <a:t>5. Pro = Forth; Forward</a:t>
            </a:r>
            <a:endParaRPr lang="en-US" sz="58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Promote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pro 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(forward)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mot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(move)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e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to contribute to the process of something or someone; to advocate in favor of</a:t>
            </a:r>
            <a:endParaRPr lang="en-US" sz="3200" dirty="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Proceed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pro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(forward)</a:t>
            </a:r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ceed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(go)</a:t>
            </a:r>
            <a:endParaRPr lang="en-US" sz="3200" dirty="0" smtClean="0">
              <a:solidFill>
                <a:srgbClr val="99CC0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to carry on after an interruption; to go forward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latin typeface="Arial Rounded MT Bold"/>
              <a:cs typeface="Arial Rounded MT Bold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5000" dirty="0" smtClean="0">
                <a:latin typeface="Arial Rounded MT Bold"/>
                <a:cs typeface="Arial Rounded MT Bold"/>
              </a:rPr>
              <a:t>6. Trans = Across; Change</a:t>
            </a:r>
            <a:endParaRPr lang="en-US" sz="50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Transit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trans 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(across)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it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(travel; go)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endParaRPr lang="en-US" sz="3200" dirty="0" smtClean="0">
              <a:solidFill>
                <a:srgbClr val="99CC0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 a system of moving people from one place to another </a:t>
            </a:r>
            <a:endParaRPr lang="en-US" sz="3200" dirty="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Translate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trans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(change)</a:t>
            </a:r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late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(carry)</a:t>
            </a:r>
            <a:endParaRPr lang="en-US" sz="3200" dirty="0" smtClean="0">
              <a:solidFill>
                <a:srgbClr val="99CC0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to change speech; writing from one language to another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latin typeface="Arial Rounded MT Bold"/>
              <a:cs typeface="Arial Rounded MT Bold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6800" dirty="0" smtClean="0">
                <a:latin typeface="Arial Rounded MT Bold"/>
                <a:cs typeface="Arial Rounded MT Bold"/>
              </a:rPr>
              <a:t>7. </a:t>
            </a:r>
            <a:r>
              <a:rPr lang="en-US" sz="6800" dirty="0" err="1" smtClean="0">
                <a:latin typeface="Arial Rounded MT Bold"/>
                <a:cs typeface="Arial Rounded MT Bold"/>
              </a:rPr>
              <a:t>Bene</a:t>
            </a:r>
            <a:r>
              <a:rPr lang="en-US" sz="6800" dirty="0" smtClean="0">
                <a:latin typeface="Arial Rounded MT Bold"/>
                <a:cs typeface="Arial Rounded MT Bold"/>
              </a:rPr>
              <a:t> = Good</a:t>
            </a:r>
            <a:endParaRPr lang="en-US" sz="68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Beneficial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bene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 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(good)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fic</a:t>
            </a:r>
            <a:r>
              <a:rPr lang="en-US" sz="32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 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(to do)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 </a:t>
            </a:r>
            <a:r>
              <a:rPr lang="en-US" sz="32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al 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(related to)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endParaRPr lang="en-US" sz="3200" dirty="0" smtClean="0">
              <a:solidFill>
                <a:srgbClr val="99CC0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 something that is good for you</a:t>
            </a:r>
            <a:endParaRPr lang="en-US" sz="3200" dirty="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Benediction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bene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 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(good)</a:t>
            </a:r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dict</a:t>
            </a:r>
            <a:r>
              <a:rPr lang="en-US" sz="32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 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(speak) </a:t>
            </a:r>
            <a:r>
              <a:rPr lang="en-US" sz="32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ion 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(act of)</a:t>
            </a:r>
            <a:endParaRPr lang="en-US" sz="3200" dirty="0" smtClean="0">
              <a:solidFill>
                <a:srgbClr val="99CC0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 a blessing (typically at the end of a service)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latin typeface="Arial Rounded MT Bold"/>
              <a:cs typeface="Arial Rounded MT Bold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0</TotalTime>
  <Words>683</Words>
  <Application>Microsoft Macintosh PowerPoint</Application>
  <PresentationFormat>On-screen Show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Spectrum</vt:lpstr>
      <vt:lpstr>After 10 roots we will have a quiz!</vt:lpstr>
      <vt:lpstr>Parts of a Word</vt:lpstr>
      <vt:lpstr>1. Peri = around</vt:lpstr>
      <vt:lpstr>2. Aqu / Aqua = Water</vt:lpstr>
      <vt:lpstr>3. Retro = Back (in time) </vt:lpstr>
      <vt:lpstr>4. Cede/ceed/ces = Go</vt:lpstr>
      <vt:lpstr>5. Pro = Forth; Forward</vt:lpstr>
      <vt:lpstr>6. Trans = Across; Change</vt:lpstr>
      <vt:lpstr>7. Bene = Good</vt:lpstr>
      <vt:lpstr>8. Multi = Many</vt:lpstr>
      <vt:lpstr>9. Flect / Flux = Bend</vt:lpstr>
      <vt:lpstr>10. Para = Beside; Beyond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After 10 roots we will have a quiz!</dc:title>
  <dc:creator>Ashley Bertrand</dc:creator>
  <cp:lastModifiedBy>Ashley Bertrand</cp:lastModifiedBy>
  <cp:revision>1</cp:revision>
  <dcterms:created xsi:type="dcterms:W3CDTF">2014-11-11T21:39:46Z</dcterms:created>
  <dcterms:modified xsi:type="dcterms:W3CDTF">2014-11-11T21:40:32Z</dcterms:modified>
</cp:coreProperties>
</file>