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83" r:id="rId4"/>
    <p:sldId id="273" r:id="rId5"/>
    <p:sldId id="274" r:id="rId6"/>
    <p:sldId id="275" r:id="rId7"/>
    <p:sldId id="276" r:id="rId8"/>
    <p:sldId id="258" r:id="rId9"/>
    <p:sldId id="277" r:id="rId10"/>
    <p:sldId id="280" r:id="rId11"/>
    <p:sldId id="281" r:id="rId12"/>
    <p:sldId id="278" r:id="rId13"/>
    <p:sldId id="279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5F9BE-7ED2-4244-A73E-91E74C06FE1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DC6E5-70C8-47D3-AC02-565506559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86B0C38-B978-4659-9512-94F39E9DEBF5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8D106E3-7EB1-49CA-827F-3D31BE963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VPbjSnZnWP0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9TskeE43Q1M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Wv1VdDeo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xcm3eJnry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184648"/>
            <a:ext cx="8077200" cy="1673352"/>
          </a:xfrm>
        </p:spPr>
        <p:txBody>
          <a:bodyPr/>
          <a:lstStyle/>
          <a:p>
            <a:r>
              <a:rPr lang="en-US" dirty="0" smtClean="0"/>
              <a:t>Reading Literature 8.1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8077200" cy="1499616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Cite </a:t>
            </a:r>
            <a:r>
              <a:rPr lang="en-US" sz="4800" dirty="0" smtClean="0"/>
              <a:t>the </a:t>
            </a:r>
            <a:r>
              <a:rPr lang="en-US" sz="4800" dirty="0" smtClean="0">
                <a:solidFill>
                  <a:srgbClr val="F0AD00"/>
                </a:solidFill>
              </a:rPr>
              <a:t>textual evidence </a:t>
            </a:r>
            <a:r>
              <a:rPr lang="en-US" sz="4800" dirty="0" smtClean="0"/>
              <a:t>that most strongly supports an </a:t>
            </a:r>
            <a:r>
              <a:rPr lang="en-US" sz="4800" dirty="0" smtClean="0">
                <a:solidFill>
                  <a:srgbClr val="F0AD00"/>
                </a:solidFill>
              </a:rPr>
              <a:t>analysis</a:t>
            </a:r>
            <a:r>
              <a:rPr lang="en-US" sz="4800" dirty="0" smtClean="0"/>
              <a:t> of what the text says </a:t>
            </a:r>
            <a:r>
              <a:rPr lang="en-US" sz="4800" dirty="0" smtClean="0">
                <a:solidFill>
                  <a:srgbClr val="F0AD00"/>
                </a:solidFill>
              </a:rPr>
              <a:t>explicitly</a:t>
            </a:r>
            <a:r>
              <a:rPr lang="en-US" sz="4800" dirty="0" smtClean="0"/>
              <a:t> as well as </a:t>
            </a:r>
            <a:r>
              <a:rPr lang="en-US" sz="4800" dirty="0" smtClean="0">
                <a:solidFill>
                  <a:srgbClr val="F0AD00"/>
                </a:solidFill>
              </a:rPr>
              <a:t>inference </a:t>
            </a:r>
            <a:r>
              <a:rPr lang="en-US" sz="4800" dirty="0" smtClean="0"/>
              <a:t>drawn from the text.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84648"/>
            <a:ext cx="8077200" cy="1673352"/>
          </a:xfrm>
        </p:spPr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0"/>
            <a:ext cx="80772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You have 20 </a:t>
            </a:r>
            <a:r>
              <a:rPr lang="en-US" sz="6000" dirty="0" smtClean="0">
                <a:solidFill>
                  <a:srgbClr val="00B0F0"/>
                </a:solidFill>
              </a:rPr>
              <a:t>seconds</a:t>
            </a:r>
            <a:r>
              <a:rPr lang="en-US" sz="6000" dirty="0" smtClean="0"/>
              <a:t> to complete this image.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84648"/>
            <a:ext cx="8077200" cy="1673352"/>
          </a:xfrm>
        </p:spPr>
        <p:txBody>
          <a:bodyPr/>
          <a:lstStyle/>
          <a:p>
            <a:r>
              <a:rPr lang="en-US" dirty="0" smtClean="0"/>
              <a:t>Activity: </a:t>
            </a:r>
            <a:r>
              <a:rPr lang="en-US" u="sng" dirty="0" smtClean="0">
                <a:hlinkClick r:id="rId2"/>
              </a:rPr>
              <a:t>video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You have 10 </a:t>
            </a:r>
            <a:r>
              <a:rPr lang="en-US" sz="6600" dirty="0" smtClean="0">
                <a:solidFill>
                  <a:srgbClr val="00B0F0"/>
                </a:solidFill>
              </a:rPr>
              <a:t>minutes</a:t>
            </a:r>
            <a:r>
              <a:rPr lang="en-US" sz="6600" dirty="0" smtClean="0"/>
              <a:t>, complete the image.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8077200" cy="1499616"/>
          </a:xfrm>
        </p:spPr>
        <p:txBody>
          <a:bodyPr>
            <a:noAutofit/>
          </a:bodyPr>
          <a:lstStyle/>
          <a:p>
            <a:r>
              <a:rPr lang="en-US" sz="8000" dirty="0" smtClean="0"/>
              <a:t>Complete this painting </a:t>
            </a:r>
            <a:r>
              <a:rPr lang="en-US" sz="8000" dirty="0" smtClean="0">
                <a:solidFill>
                  <a:srgbClr val="00B0F0"/>
                </a:solidFill>
              </a:rPr>
              <a:t>correctly</a:t>
            </a:r>
            <a:r>
              <a:rPr lang="en-US" sz="8000" dirty="0" smtClean="0"/>
              <a:t>.  </a:t>
            </a:r>
            <a:endParaRPr lang="en-US" sz="8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181600"/>
            <a:ext cx="8077200" cy="990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</a:t>
            </a:r>
            <a:endParaRPr kumimoji="0" lang="en-US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81600"/>
            <a:ext cx="8077200" cy="990600"/>
          </a:xfrm>
        </p:spPr>
        <p:txBody>
          <a:bodyPr/>
          <a:lstStyle/>
          <a:p>
            <a:r>
              <a:rPr lang="en-US" dirty="0" smtClean="0"/>
              <a:t>Activity: </a:t>
            </a:r>
            <a:r>
              <a:rPr lang="en-US" u="sng" dirty="0" smtClean="0">
                <a:hlinkClick r:id="rId2"/>
              </a:rPr>
              <a:t>video 1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80772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13700" dirty="0" smtClean="0"/>
              <a:t>Complete this painting </a:t>
            </a:r>
            <a:r>
              <a:rPr lang="en-US" sz="13700" dirty="0" smtClean="0">
                <a:solidFill>
                  <a:srgbClr val="00B0F0"/>
                </a:solidFill>
              </a:rPr>
              <a:t>creatively</a:t>
            </a:r>
            <a:r>
              <a:rPr lang="en-US" sz="137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Creativity and Time Activity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did you learn from the timed activity?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does time affect your ability to complete a task? 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did you learn from the correct vs. creatively activity?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does the wording of directions shape and mold the way you approach a task?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Cite</a:t>
            </a:r>
            <a:r>
              <a:rPr lang="en-US" sz="3100" dirty="0" smtClean="0"/>
              <a:t> </a:t>
            </a:r>
            <a:r>
              <a:rPr lang="en-US" sz="3100" dirty="0">
                <a:solidFill>
                  <a:schemeClr val="bg1"/>
                </a:solidFill>
              </a:rPr>
              <a:t>the </a:t>
            </a:r>
            <a:r>
              <a:rPr lang="en-US" sz="3100" dirty="0">
                <a:solidFill>
                  <a:srgbClr val="FF0000"/>
                </a:solidFill>
              </a:rPr>
              <a:t>textual evidence </a:t>
            </a:r>
            <a:r>
              <a:rPr lang="en-US" sz="3100" dirty="0">
                <a:solidFill>
                  <a:schemeClr val="bg1"/>
                </a:solidFill>
              </a:rPr>
              <a:t>that most strongly supports an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0000"/>
                </a:solidFill>
              </a:rPr>
              <a:t>analysis </a:t>
            </a:r>
            <a:r>
              <a:rPr lang="en-US" sz="3100" dirty="0">
                <a:solidFill>
                  <a:schemeClr val="bg1"/>
                </a:solidFill>
              </a:rPr>
              <a:t>of what the text says </a:t>
            </a:r>
            <a:r>
              <a:rPr lang="en-US" sz="3100" dirty="0">
                <a:solidFill>
                  <a:srgbClr val="FF0000"/>
                </a:solidFill>
              </a:rPr>
              <a:t>explicitly</a:t>
            </a:r>
            <a:r>
              <a:rPr lang="en-US" sz="3100" dirty="0"/>
              <a:t> </a:t>
            </a:r>
            <a:r>
              <a:rPr lang="en-US" sz="3100" dirty="0">
                <a:solidFill>
                  <a:schemeClr val="bg1"/>
                </a:solidFill>
              </a:rPr>
              <a:t>as well as </a:t>
            </a:r>
            <a:r>
              <a:rPr lang="en-US" sz="3100" dirty="0">
                <a:solidFill>
                  <a:srgbClr val="FF0000"/>
                </a:solidFill>
              </a:rPr>
              <a:t>inference </a:t>
            </a:r>
            <a:r>
              <a:rPr lang="en-US" sz="3100" dirty="0">
                <a:solidFill>
                  <a:schemeClr val="bg1"/>
                </a:solidFill>
              </a:rPr>
              <a:t>drawn from the text</a:t>
            </a:r>
            <a:r>
              <a:rPr lang="en-US" sz="3100" dirty="0" smtClean="0">
                <a:solidFill>
                  <a:schemeClr val="bg1"/>
                </a:solidFill>
              </a:rPr>
              <a:t>. </a:t>
            </a:r>
            <a:r>
              <a:rPr lang="en-US" sz="3100" i="1" dirty="0" smtClean="0">
                <a:solidFill>
                  <a:schemeClr val="bg1"/>
                </a:solidFill>
              </a:rPr>
              <a:t>8.1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63000" cy="5105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Terms: </a:t>
            </a:r>
          </a:p>
          <a:p>
            <a:r>
              <a:rPr lang="en-US" b="1" dirty="0" smtClean="0"/>
              <a:t>Cite</a:t>
            </a:r>
            <a:r>
              <a:rPr lang="en-US" dirty="0"/>
              <a:t>– to bring forward as an example or proof</a:t>
            </a:r>
          </a:p>
          <a:p>
            <a:r>
              <a:rPr lang="en-US" b="1" dirty="0"/>
              <a:t>Textual Evidence- </a:t>
            </a:r>
            <a:r>
              <a:rPr lang="en-US" dirty="0"/>
              <a:t>using a quotation directly from a published text that helps prove an idea.</a:t>
            </a:r>
          </a:p>
          <a:p>
            <a:r>
              <a:rPr lang="en-US" b="1" dirty="0"/>
              <a:t>Analysis</a:t>
            </a:r>
            <a:r>
              <a:rPr lang="en-US" dirty="0"/>
              <a:t>-detailed examination of the elements or the structure of something. </a:t>
            </a:r>
          </a:p>
          <a:p>
            <a:r>
              <a:rPr lang="en-US" b="1" dirty="0"/>
              <a:t>Explicitly</a:t>
            </a:r>
            <a:r>
              <a:rPr lang="en-US" dirty="0"/>
              <a:t>- fully and clearly expressed, leaving NOTHING implied.</a:t>
            </a:r>
          </a:p>
          <a:p>
            <a:r>
              <a:rPr lang="en-US" b="1" dirty="0"/>
              <a:t>Inferenc</a:t>
            </a:r>
            <a:r>
              <a:rPr lang="en-US" dirty="0"/>
              <a:t>e-a conclusion reached on the basis of evidence and reasoning.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3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br>
              <a:rPr lang="en-US" dirty="0" smtClean="0"/>
            </a:br>
            <a:r>
              <a:rPr lang="en-US" dirty="0" smtClean="0"/>
              <a:t>Anticipation Guide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Label each question with the following code:</a:t>
            </a:r>
          </a:p>
          <a:p>
            <a:pPr>
              <a:buNone/>
            </a:pPr>
            <a:r>
              <a:rPr lang="en-US" dirty="0" smtClean="0"/>
              <a:t>1. AM– F</a:t>
            </a:r>
          </a:p>
          <a:p>
            <a:pPr>
              <a:buNone/>
            </a:pPr>
            <a:r>
              <a:rPr lang="en-US" dirty="0" smtClean="0"/>
              <a:t>2. AM–G</a:t>
            </a:r>
          </a:p>
          <a:p>
            <a:pPr>
              <a:buNone/>
            </a:pPr>
            <a:r>
              <a:rPr lang="en-US" dirty="0" smtClean="0"/>
              <a:t>3. AM– G</a:t>
            </a:r>
          </a:p>
          <a:p>
            <a:pPr>
              <a:buNone/>
            </a:pPr>
            <a:r>
              <a:rPr lang="en-US" dirty="0" smtClean="0"/>
              <a:t>4. PCM- F</a:t>
            </a:r>
          </a:p>
          <a:p>
            <a:pPr>
              <a:buNone/>
            </a:pPr>
            <a:r>
              <a:rPr lang="en-US" dirty="0" smtClean="0"/>
              <a:t>5. PCM– G</a:t>
            </a:r>
          </a:p>
          <a:p>
            <a:pPr>
              <a:buNone/>
            </a:pPr>
            <a:r>
              <a:rPr lang="en-US" dirty="0" smtClean="0"/>
              <a:t>6. AM– G</a:t>
            </a:r>
          </a:p>
          <a:p>
            <a:pPr>
              <a:buNone/>
            </a:pPr>
            <a:r>
              <a:rPr lang="en-US" dirty="0" smtClean="0"/>
              <a:t>7. AM– F</a:t>
            </a:r>
          </a:p>
          <a:p>
            <a:pPr>
              <a:buNone/>
            </a:pPr>
            <a:r>
              <a:rPr lang="en-US" dirty="0" smtClean="0"/>
              <a:t>8. AM– F</a:t>
            </a:r>
          </a:p>
          <a:p>
            <a:pPr>
              <a:buNone/>
            </a:pPr>
            <a:r>
              <a:rPr lang="en-US" dirty="0" smtClean="0"/>
              <a:t>9. AM– G</a:t>
            </a:r>
          </a:p>
          <a:p>
            <a:pPr>
              <a:buNone/>
            </a:pPr>
            <a:r>
              <a:rPr lang="en-US" dirty="0" smtClean="0"/>
              <a:t>10. PCM- G</a:t>
            </a:r>
          </a:p>
          <a:p>
            <a:pPr>
              <a:buNone/>
            </a:pPr>
            <a:r>
              <a:rPr lang="en-US" dirty="0" smtClean="0"/>
              <a:t>11. AM– F</a:t>
            </a:r>
          </a:p>
          <a:p>
            <a:pPr>
              <a:buNone/>
            </a:pPr>
            <a:r>
              <a:rPr lang="en-US" dirty="0" smtClean="0"/>
              <a:t>12. PCM– F</a:t>
            </a:r>
          </a:p>
          <a:p>
            <a:pPr>
              <a:buNone/>
            </a:pPr>
            <a:r>
              <a:rPr lang="en-US" dirty="0" smtClean="0"/>
              <a:t>13. AM–G</a:t>
            </a:r>
          </a:p>
          <a:p>
            <a:pPr>
              <a:buNone/>
            </a:pPr>
            <a:r>
              <a:rPr lang="en-US" dirty="0" smtClean="0"/>
              <a:t>14. AM– F</a:t>
            </a:r>
          </a:p>
          <a:p>
            <a:pPr>
              <a:buNone/>
            </a:pPr>
            <a:r>
              <a:rPr lang="en-US" dirty="0" smtClean="0"/>
              <a:t>15. AM– G</a:t>
            </a:r>
          </a:p>
          <a:p>
            <a:pPr>
              <a:buNone/>
            </a:pPr>
            <a:r>
              <a:rPr lang="en-US" dirty="0" smtClean="0"/>
              <a:t>16. AM– F</a:t>
            </a:r>
          </a:p>
          <a:p>
            <a:pPr>
              <a:buNone/>
            </a:pPr>
            <a:r>
              <a:rPr lang="en-US" dirty="0" smtClean="0"/>
              <a:t>17. PCM– F</a:t>
            </a:r>
          </a:p>
          <a:p>
            <a:pPr>
              <a:buNone/>
            </a:pPr>
            <a:r>
              <a:rPr lang="en-US" dirty="0" smtClean="0"/>
              <a:t>18. PCM–G</a:t>
            </a:r>
          </a:p>
          <a:p>
            <a:pPr>
              <a:buNone/>
            </a:pPr>
            <a:r>
              <a:rPr lang="en-US" dirty="0" smtClean="0"/>
              <a:t>19. AM– G</a:t>
            </a:r>
          </a:p>
          <a:p>
            <a:pPr>
              <a:buNone/>
            </a:pPr>
            <a:r>
              <a:rPr lang="en-US" dirty="0" smtClean="0"/>
              <a:t>20. AM - F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Give the following point values, depending of the code and what you said per answer: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/>
              <a:t>-G Questions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1. Strongly agree – 3 points</a:t>
            </a:r>
          </a:p>
          <a:p>
            <a:pPr>
              <a:buNone/>
            </a:pPr>
            <a:r>
              <a:rPr lang="en-US" dirty="0" smtClean="0"/>
              <a:t>2. Agree – 2 points</a:t>
            </a:r>
          </a:p>
          <a:p>
            <a:pPr>
              <a:buNone/>
            </a:pPr>
            <a:r>
              <a:rPr lang="en-US" dirty="0" smtClean="0"/>
              <a:t>3. Disagree – 1 point</a:t>
            </a:r>
          </a:p>
          <a:p>
            <a:pPr>
              <a:buNone/>
            </a:pPr>
            <a:r>
              <a:rPr lang="en-US" dirty="0" smtClean="0"/>
              <a:t>4. Strongly disagree – 0 point</a:t>
            </a:r>
          </a:p>
          <a:p>
            <a:pPr>
              <a:buNone/>
            </a:pPr>
            <a:r>
              <a:rPr lang="en-US" b="1" u="sng" dirty="0" smtClean="0"/>
              <a:t>- F Questions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1. Strongly agree – 0 point</a:t>
            </a:r>
          </a:p>
          <a:p>
            <a:pPr>
              <a:buNone/>
            </a:pPr>
            <a:r>
              <a:rPr lang="en-US" dirty="0" smtClean="0"/>
              <a:t>2. Agree – 1 point</a:t>
            </a:r>
          </a:p>
          <a:p>
            <a:pPr>
              <a:buNone/>
            </a:pPr>
            <a:r>
              <a:rPr lang="en-US" dirty="0" smtClean="0"/>
              <a:t>3. Disagree – 2 points</a:t>
            </a:r>
          </a:p>
          <a:p>
            <a:pPr>
              <a:buNone/>
            </a:pPr>
            <a:r>
              <a:rPr lang="en-US" dirty="0" smtClean="0"/>
              <a:t>4. Strongly disagree – 3 points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5029200" y="2895600"/>
            <a:ext cx="4419600" cy="3581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691853">
            <a:off x="5830380" y="3903777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TOTAL YOUR POINTS!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Anticipation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AM = Ability Mindset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PCM = Personality / Characteristics Mindset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-F = Fixed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-G = Growth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Strong Growth Mindset </a:t>
            </a:r>
            <a:r>
              <a:rPr lang="en-US" dirty="0" smtClean="0"/>
              <a:t>= 60-45 points </a:t>
            </a:r>
          </a:p>
          <a:p>
            <a:r>
              <a:rPr lang="en-US" b="1" dirty="0" smtClean="0"/>
              <a:t>Growth Mindset with some Fixed ideas</a:t>
            </a:r>
            <a:r>
              <a:rPr lang="en-US" dirty="0" smtClean="0"/>
              <a:t> = 44-34 points</a:t>
            </a:r>
          </a:p>
          <a:p>
            <a:r>
              <a:rPr lang="en-US" b="1" dirty="0" smtClean="0"/>
              <a:t>Fixed Mindset with some Growth ideas</a:t>
            </a:r>
            <a:r>
              <a:rPr lang="en-US" dirty="0" smtClean="0"/>
              <a:t>= 33-21 points</a:t>
            </a:r>
          </a:p>
          <a:p>
            <a:r>
              <a:rPr lang="en-US" b="1" dirty="0" smtClean="0"/>
              <a:t>Strong Fixed Mindset</a:t>
            </a:r>
            <a:r>
              <a:rPr lang="en-US" dirty="0" smtClean="0"/>
              <a:t>= 20-0 points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https://www.youtube.com/watch?v=NWv1VdDeoRY</a:t>
            </a:r>
            <a:endParaRPr lang="en-US" dirty="0" smtClean="0"/>
          </a:p>
          <a:p>
            <a:pPr lvl="0"/>
            <a:r>
              <a:rPr lang="en-US" dirty="0" smtClean="0"/>
              <a:t>While Watching the Video, Record: </a:t>
            </a:r>
          </a:p>
          <a:p>
            <a:pPr lvl="1"/>
            <a:r>
              <a:rPr lang="en-US" dirty="0" smtClean="0"/>
              <a:t>3 things you learned about mindset</a:t>
            </a:r>
          </a:p>
          <a:p>
            <a:pPr lvl="1"/>
            <a:r>
              <a:rPr lang="en-US" dirty="0" smtClean="0"/>
              <a:t>2 ways to use this in your life</a:t>
            </a:r>
          </a:p>
          <a:p>
            <a:pPr lvl="1"/>
            <a:r>
              <a:rPr lang="en-US" dirty="0" smtClean="0"/>
              <a:t>1 way this can impact your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Annotating Text With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Text/Visual Evidence </a:t>
            </a:r>
            <a:r>
              <a:rPr lang="en-US" dirty="0" smtClean="0"/>
              <a:t>- Mark your textual evidence. TE should be key pieces to the meaning of the text, the characters, theme, etc.</a:t>
            </a:r>
          </a:p>
          <a:p>
            <a:endParaRPr lang="en-US" dirty="0" smtClean="0"/>
          </a:p>
          <a:p>
            <a:r>
              <a:rPr lang="en-US" b="1" dirty="0" smtClean="0"/>
              <a:t>Scheme/ Background Knowledge </a:t>
            </a:r>
            <a:r>
              <a:rPr lang="en-US" dirty="0" smtClean="0"/>
              <a:t>- What you already know.  The knowledge you bring to the reading.</a:t>
            </a:r>
          </a:p>
          <a:p>
            <a:endParaRPr lang="en-US" dirty="0" smtClean="0"/>
          </a:p>
          <a:p>
            <a:r>
              <a:rPr lang="en-US" b="1" dirty="0" smtClean="0"/>
              <a:t>Inference</a:t>
            </a:r>
            <a:r>
              <a:rPr lang="en-US" dirty="0" smtClean="0"/>
              <a:t>-  New idea or conclusion you make by adding what the text says to your schema.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TEXTUAL EVIDENCE  </a:t>
            </a:r>
            <a:r>
              <a:rPr lang="en-US" dirty="0" smtClean="0"/>
              <a:t>+  </a:t>
            </a:r>
            <a:r>
              <a:rPr lang="en-US" b="1" dirty="0" smtClean="0"/>
              <a:t>SCHEMA</a:t>
            </a:r>
            <a:r>
              <a:rPr lang="en-US" dirty="0" smtClean="0"/>
              <a:t>  = </a:t>
            </a:r>
            <a:r>
              <a:rPr lang="en-US" b="1" dirty="0" smtClean="0"/>
              <a:t>INFERENCE</a:t>
            </a:r>
          </a:p>
          <a:p>
            <a:pPr>
              <a:buNone/>
            </a:pPr>
            <a:r>
              <a:rPr lang="en-US" dirty="0" smtClean="0"/>
              <a:t>Observations	          Grouping &amp; 	Educated Assumptions </a:t>
            </a:r>
          </a:p>
          <a:p>
            <a:pPr>
              <a:buNone/>
            </a:pPr>
            <a:r>
              <a:rPr lang="en-US" dirty="0" smtClean="0"/>
              <a:t>				          Categories 	Made While Reading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Annotate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your elbow partner: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One partner reads “Are you a Loser” and the other partner reads “Student’s View of Intelligence Can Help Grades”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While reading, fill in the handout with 3+ in-depth observations about the information presented in the text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Switch articles and read your partner’s article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On your partner’s annotation page, write the questions that your partner’s observations answer</a:t>
            </a:r>
          </a:p>
          <a:p>
            <a:r>
              <a:rPr lang="en-US" u="sng" dirty="0" smtClean="0">
                <a:hlinkClick r:id="rId2"/>
              </a:rPr>
              <a:t>https://www.youtube.com/watch?v=oxcm3eJnryU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4232</TotalTime>
  <Words>497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Reading Literature 8.1 </vt:lpstr>
      <vt:lpstr> Cite the textual evidence that most strongly supports an analysis of what the text says explicitly as well as inference drawn from the text. 8.1  </vt:lpstr>
      <vt:lpstr>Complete the  Anticipation Guide</vt:lpstr>
      <vt:lpstr>Anticipation Guide Coding</vt:lpstr>
      <vt:lpstr>Anticipation Guide Scoring</vt:lpstr>
      <vt:lpstr>Explanation of Anticipation Guide</vt:lpstr>
      <vt:lpstr>Mindset Video</vt:lpstr>
      <vt:lpstr>Annotating Text With Intent</vt:lpstr>
      <vt:lpstr>Partner Annotate</vt:lpstr>
      <vt:lpstr>Activity </vt:lpstr>
      <vt:lpstr>Activity: video 2</vt:lpstr>
      <vt:lpstr>PowerPoint Presentation</vt:lpstr>
      <vt:lpstr>Activity: video 1  </vt:lpstr>
      <vt:lpstr>Creativity and Time Activity Reflection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Literature 8.1 </dc:title>
  <dc:creator>ldowd</dc:creator>
  <cp:lastModifiedBy>abertrand</cp:lastModifiedBy>
  <cp:revision>146</cp:revision>
  <dcterms:created xsi:type="dcterms:W3CDTF">2015-08-23T00:30:36Z</dcterms:created>
  <dcterms:modified xsi:type="dcterms:W3CDTF">2015-08-24T15:56:13Z</dcterms:modified>
</cp:coreProperties>
</file>